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irce" panose="020B0604020202020204" charset="-52"/>
      <p:regular r:id="rId18"/>
    </p:embeddedFont>
    <p:embeddedFont>
      <p:font typeface="Circe ExtraBold" panose="020B0604020202020204" charset="-52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6F9"/>
    <a:srgbClr val="CC9968"/>
    <a:srgbClr val="E6462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94235-F5F8-419A-AE75-21C4191B5975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D062A-B4BB-4025-9C9C-B995E151C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3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D062A-B4BB-4025-9C9C-B995E151C6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8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D062A-B4BB-4025-9C9C-B995E151C69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D062A-B4BB-4025-9C9C-B995E151C69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55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4903-A5A7-47C0-81D5-0D1704BBDD3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775A-B3BE-499E-9756-C3A6C677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2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4903-A5A7-47C0-81D5-0D1704BBDD3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775A-B3BE-499E-9756-C3A6C677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6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4903-A5A7-47C0-81D5-0D1704BBDD3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775A-B3BE-499E-9756-C3A6C677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9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4903-A5A7-47C0-81D5-0D1704BBDD3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775A-B3BE-499E-9756-C3A6C677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2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4903-A5A7-47C0-81D5-0D1704BBDD3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775A-B3BE-499E-9756-C3A6C677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12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4903-A5A7-47C0-81D5-0D1704BBDD3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775A-B3BE-499E-9756-C3A6C677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4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4903-A5A7-47C0-81D5-0D1704BBDD3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775A-B3BE-499E-9756-C3A6C677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7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4903-A5A7-47C0-81D5-0D1704BBDD3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775A-B3BE-499E-9756-C3A6C677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39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4903-A5A7-47C0-81D5-0D1704BBDD3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775A-B3BE-499E-9756-C3A6C677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6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4903-A5A7-47C0-81D5-0D1704BBDD3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775A-B3BE-499E-9756-C3A6C677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0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4903-A5A7-47C0-81D5-0D1704BBDD3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775A-B3BE-499E-9756-C3A6C677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4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4903-A5A7-47C0-81D5-0D1704BBDD3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775A-B3BE-499E-9756-C3A6C677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4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18" Type="http://schemas.openxmlformats.org/officeDocument/2006/relationships/image" Target="../media/image24.svg"/><Relationship Id="rId3" Type="http://schemas.openxmlformats.org/officeDocument/2006/relationships/image" Target="../media/image31.png"/><Relationship Id="rId21" Type="http://schemas.openxmlformats.org/officeDocument/2006/relationships/image" Target="../media/image45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sv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24" Type="http://schemas.openxmlformats.org/officeDocument/2006/relationships/image" Target="../media/image48.svg"/><Relationship Id="rId5" Type="http://schemas.openxmlformats.org/officeDocument/2006/relationships/image" Target="../media/image33.png"/><Relationship Id="rId15" Type="http://schemas.openxmlformats.org/officeDocument/2006/relationships/image" Target="../media/image29.png"/><Relationship Id="rId23" Type="http://schemas.openxmlformats.org/officeDocument/2006/relationships/image" Target="../media/image47.png"/><Relationship Id="rId10" Type="http://schemas.openxmlformats.org/officeDocument/2006/relationships/image" Target="../media/image38.svg"/><Relationship Id="rId19" Type="http://schemas.openxmlformats.org/officeDocument/2006/relationships/image" Target="../media/image43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Relationship Id="rId22" Type="http://schemas.openxmlformats.org/officeDocument/2006/relationships/image" Target="../media/image4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29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6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5" Type="http://schemas.openxmlformats.org/officeDocument/2006/relationships/image" Target="../media/image64.sv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svg"/><Relationship Id="rId18" Type="http://schemas.openxmlformats.org/officeDocument/2006/relationships/image" Target="../media/image85.png"/><Relationship Id="rId3" Type="http://schemas.openxmlformats.org/officeDocument/2006/relationships/image" Target="../media/image72.svg"/><Relationship Id="rId21" Type="http://schemas.openxmlformats.org/officeDocument/2006/relationships/image" Target="../media/image88.svg"/><Relationship Id="rId7" Type="http://schemas.openxmlformats.org/officeDocument/2006/relationships/image" Target="../media/image76.svg"/><Relationship Id="rId12" Type="http://schemas.openxmlformats.org/officeDocument/2006/relationships/image" Target="../media/image81.png"/><Relationship Id="rId17" Type="http://schemas.openxmlformats.org/officeDocument/2006/relationships/image" Target="../media/image24.svg"/><Relationship Id="rId2" Type="http://schemas.openxmlformats.org/officeDocument/2006/relationships/image" Target="../media/image71.png"/><Relationship Id="rId16" Type="http://schemas.openxmlformats.org/officeDocument/2006/relationships/image" Target="../media/image2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74.svg"/><Relationship Id="rId15" Type="http://schemas.openxmlformats.org/officeDocument/2006/relationships/image" Target="../media/image84.svg"/><Relationship Id="rId10" Type="http://schemas.openxmlformats.org/officeDocument/2006/relationships/image" Target="../media/image79.png"/><Relationship Id="rId19" Type="http://schemas.openxmlformats.org/officeDocument/2006/relationships/image" Target="../media/image86.svg"/><Relationship Id="rId4" Type="http://schemas.openxmlformats.org/officeDocument/2006/relationships/image" Target="../media/image73.png"/><Relationship Id="rId9" Type="http://schemas.openxmlformats.org/officeDocument/2006/relationships/image" Target="../media/image78.svg"/><Relationship Id="rId14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8.svg"/><Relationship Id="rId3" Type="http://schemas.openxmlformats.org/officeDocument/2006/relationships/image" Target="../media/image90.svg"/><Relationship Id="rId7" Type="http://schemas.openxmlformats.org/officeDocument/2006/relationships/image" Target="../media/image94.svg"/><Relationship Id="rId12" Type="http://schemas.openxmlformats.org/officeDocument/2006/relationships/image" Target="../media/image9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84.svg"/><Relationship Id="rId5" Type="http://schemas.openxmlformats.org/officeDocument/2006/relationships/image" Target="../media/image92.svg"/><Relationship Id="rId15" Type="http://schemas.openxmlformats.org/officeDocument/2006/relationships/image" Target="../media/image100.svg"/><Relationship Id="rId10" Type="http://schemas.openxmlformats.org/officeDocument/2006/relationships/image" Target="../media/image83.png"/><Relationship Id="rId4" Type="http://schemas.openxmlformats.org/officeDocument/2006/relationships/image" Target="../media/image91.png"/><Relationship Id="rId9" Type="http://schemas.openxmlformats.org/officeDocument/2006/relationships/image" Target="../media/image96.svg"/><Relationship Id="rId14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svg"/><Relationship Id="rId3" Type="http://schemas.openxmlformats.org/officeDocument/2006/relationships/image" Target="../media/image102.svg"/><Relationship Id="rId7" Type="http://schemas.openxmlformats.org/officeDocument/2006/relationships/image" Target="../media/image106.svg"/><Relationship Id="rId12" Type="http://schemas.openxmlformats.org/officeDocument/2006/relationships/image" Target="../media/image111.png"/><Relationship Id="rId17" Type="http://schemas.openxmlformats.org/officeDocument/2006/relationships/image" Target="../media/image114.svg"/><Relationship Id="rId2" Type="http://schemas.openxmlformats.org/officeDocument/2006/relationships/image" Target="../media/image101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svg"/><Relationship Id="rId5" Type="http://schemas.openxmlformats.org/officeDocument/2006/relationships/image" Target="../media/image104.svg"/><Relationship Id="rId15" Type="http://schemas.openxmlformats.org/officeDocument/2006/relationships/image" Target="../media/image84.sv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svg"/><Relationship Id="rId1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svg"/><Relationship Id="rId7" Type="http://schemas.openxmlformats.org/officeDocument/2006/relationships/image" Target="../media/image120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svg"/><Relationship Id="rId4" Type="http://schemas.openxmlformats.org/officeDocument/2006/relationships/image" Target="../media/image117.png"/><Relationship Id="rId9" Type="http://schemas.openxmlformats.org/officeDocument/2006/relationships/image" Target="../media/image1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003A30-0AE4-4BA3-5C2B-C288FF4CD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248" y="5532664"/>
            <a:ext cx="573497" cy="57349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0B91CA-C1AF-7516-D816-410221FFB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3489" y="5532664"/>
            <a:ext cx="573497" cy="57349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D077F00-8676-DE16-BCE3-241D1AE448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457" y="5532664"/>
            <a:ext cx="573497" cy="57349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58972BD-012B-C59F-8C37-C84A9D46F5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14248" y="4336115"/>
            <a:ext cx="573497" cy="57349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7E88AB-3524-08F7-7193-19A3DD748C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23489" y="4336115"/>
            <a:ext cx="573497" cy="5734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35F82CB-3945-5D6D-A8C9-641E3DA870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5457" y="4336115"/>
            <a:ext cx="573497" cy="573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3B14AA1-5D37-94F4-7318-089190C876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14248" y="3221265"/>
            <a:ext cx="573496" cy="573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F39003-353D-3159-3E23-2E981D4F4842}"/>
              </a:ext>
            </a:extLst>
          </p:cNvPr>
          <p:cNvSpPr txBox="1"/>
          <p:nvPr/>
        </p:nvSpPr>
        <p:spPr>
          <a:xfrm>
            <a:off x="2574290" y="798165"/>
            <a:ext cx="34155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latin typeface="Circe ExtraBold" panose="020B0802020203020203" pitchFamily="34" charset="-52"/>
              </a:rPr>
              <a:t>ШАГОВ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62241-E24C-CC13-3312-62CBE630C1EF}"/>
              </a:ext>
            </a:extLst>
          </p:cNvPr>
          <p:cNvSpPr txBox="1"/>
          <p:nvPr/>
        </p:nvSpPr>
        <p:spPr>
          <a:xfrm>
            <a:off x="845026" y="473913"/>
            <a:ext cx="1670526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900" dirty="0">
                <a:solidFill>
                  <a:srgbClr val="E6462C"/>
                </a:solidFill>
                <a:latin typeface="Circe ExtraBold" panose="020B0802020203020203" pitchFamily="34" charset="-52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D40B45-C277-C7D5-5D94-E183F1EE6099}"/>
              </a:ext>
            </a:extLst>
          </p:cNvPr>
          <p:cNvSpPr txBox="1"/>
          <p:nvPr/>
        </p:nvSpPr>
        <p:spPr>
          <a:xfrm>
            <a:off x="2605246" y="1697325"/>
            <a:ext cx="47185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Circe ExtraBold" panose="020B0802020203020203" pitchFamily="34" charset="-52"/>
              </a:rPr>
              <a:t>выхода </a:t>
            </a:r>
            <a:r>
              <a:rPr lang="ru-RU" sz="4000">
                <a:latin typeface="Circe ExtraBold" panose="020B0802020203020203" pitchFamily="34" charset="-52"/>
              </a:rPr>
              <a:t>на экспорт</a:t>
            </a:r>
            <a:endParaRPr lang="ru-RU" sz="4000" dirty="0">
              <a:latin typeface="Circe ExtraBold" panose="020B0802020203020203" pitchFamily="34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C75F7A-59C0-0878-ED9A-7085D5114E5C}"/>
              </a:ext>
            </a:extLst>
          </p:cNvPr>
          <p:cNvSpPr txBox="1"/>
          <p:nvPr/>
        </p:nvSpPr>
        <p:spPr>
          <a:xfrm>
            <a:off x="1675154" y="3221265"/>
            <a:ext cx="21504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</a:rPr>
              <a:t>Проанализировать товар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5BB1BE-FC88-AD57-64A6-BAF802B051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5457" y="3221265"/>
            <a:ext cx="573496" cy="5734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8C4F713-6492-A5FE-46EE-EAB530CC6D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23489" y="3221265"/>
            <a:ext cx="573496" cy="5734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26CA3D-A68C-C64C-B4E7-D79DFF4AB697}"/>
              </a:ext>
            </a:extLst>
          </p:cNvPr>
          <p:cNvSpPr txBox="1"/>
          <p:nvPr/>
        </p:nvSpPr>
        <p:spPr>
          <a:xfrm>
            <a:off x="5073186" y="3221265"/>
            <a:ext cx="1746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</a:rPr>
              <a:t>Выбрать рынок</a:t>
            </a:r>
          </a:p>
          <a:p>
            <a:r>
              <a:rPr lang="ru-RU" sz="1600" dirty="0">
                <a:latin typeface="Circe" panose="020B0502020203020203" pitchFamily="34" charset="-52"/>
              </a:rPr>
              <a:t>сбыта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6F31A-B442-37E9-8124-F8391CA73151}"/>
              </a:ext>
            </a:extLst>
          </p:cNvPr>
          <p:cNvSpPr txBox="1"/>
          <p:nvPr/>
        </p:nvSpPr>
        <p:spPr>
          <a:xfrm>
            <a:off x="8469415" y="3221265"/>
            <a:ext cx="28775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</a:rPr>
              <a:t>Подумать, как реализовывать</a:t>
            </a:r>
          </a:p>
          <a:p>
            <a:r>
              <a:rPr lang="ru-RU" sz="1600" dirty="0">
                <a:latin typeface="Circe" panose="020B0502020203020203" pitchFamily="34" charset="-52"/>
              </a:rPr>
              <a:t>продукт и с помощью каких</a:t>
            </a:r>
          </a:p>
          <a:p>
            <a:r>
              <a:rPr lang="ru-RU" sz="1600" dirty="0">
                <a:latin typeface="Circe" panose="020B0502020203020203" pitchFamily="34" charset="-52"/>
              </a:rPr>
              <a:t>иностранных партнеров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08ABAFC-ADF0-8050-EFF7-9C3C9B2B3C9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030267" y="292501"/>
            <a:ext cx="4660902" cy="28096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558223E-53AD-F9FF-33DB-7ACD1FC6D36F}"/>
              </a:ext>
            </a:extLst>
          </p:cNvPr>
          <p:cNvSpPr txBox="1"/>
          <p:nvPr/>
        </p:nvSpPr>
        <p:spPr>
          <a:xfrm>
            <a:off x="1675154" y="4337154"/>
            <a:ext cx="25758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</a:rPr>
              <a:t>Адаптировать товар</a:t>
            </a:r>
          </a:p>
          <a:p>
            <a:r>
              <a:rPr lang="ru-RU" sz="1600" dirty="0">
                <a:latin typeface="Circe" panose="020B0502020203020203" pitchFamily="34" charset="-52"/>
              </a:rPr>
              <a:t>к запросам иностранного</a:t>
            </a:r>
          </a:p>
          <a:p>
            <a:r>
              <a:rPr lang="ru-RU" sz="1600" dirty="0">
                <a:latin typeface="Circe" panose="020B0502020203020203" pitchFamily="34" charset="-52"/>
              </a:rPr>
              <a:t>потребителя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D892FC-D2C4-D7D4-B564-B7EC142CA4E9}"/>
              </a:ext>
            </a:extLst>
          </p:cNvPr>
          <p:cNvSpPr txBox="1"/>
          <p:nvPr/>
        </p:nvSpPr>
        <p:spPr>
          <a:xfrm>
            <a:off x="5073186" y="4337154"/>
            <a:ext cx="2670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</a:rPr>
              <a:t>Получить разрешительные</a:t>
            </a:r>
          </a:p>
          <a:p>
            <a:r>
              <a:rPr lang="ru-RU" sz="1600" dirty="0">
                <a:latin typeface="Circe" panose="020B0502020203020203" pitchFamily="34" charset="-52"/>
              </a:rPr>
              <a:t>документы для импорта</a:t>
            </a:r>
          </a:p>
          <a:p>
            <a:r>
              <a:rPr lang="ru-RU" sz="1600" dirty="0">
                <a:latin typeface="Circe" panose="020B0502020203020203" pitchFamily="34" charset="-52"/>
              </a:rPr>
              <a:t>в другую страну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D20D38-225A-2041-EC5B-5C0A5D334BFB}"/>
              </a:ext>
            </a:extLst>
          </p:cNvPr>
          <p:cNvSpPr txBox="1"/>
          <p:nvPr/>
        </p:nvSpPr>
        <p:spPr>
          <a:xfrm>
            <a:off x="8469415" y="4337154"/>
            <a:ext cx="1842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</a:rPr>
              <a:t>Заключить контракт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BB0702-FC56-735E-86E2-76C5CCFDF977}"/>
              </a:ext>
            </a:extLst>
          </p:cNvPr>
          <p:cNvSpPr txBox="1"/>
          <p:nvPr/>
        </p:nvSpPr>
        <p:spPr>
          <a:xfrm>
            <a:off x="1675155" y="5532665"/>
            <a:ext cx="1671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</a:rPr>
              <a:t>Поставлять товар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E09EC8-3B53-5152-DECD-BA5BA41C953D}"/>
              </a:ext>
            </a:extLst>
          </p:cNvPr>
          <p:cNvSpPr txBox="1"/>
          <p:nvPr/>
        </p:nvSpPr>
        <p:spPr>
          <a:xfrm>
            <a:off x="5073187" y="5532665"/>
            <a:ext cx="2250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</a:rPr>
              <a:t>Получить финансирование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BD41EB-F635-93CC-C2DC-DA62D99F37B9}"/>
              </a:ext>
            </a:extLst>
          </p:cNvPr>
          <p:cNvSpPr txBox="1"/>
          <p:nvPr/>
        </p:nvSpPr>
        <p:spPr>
          <a:xfrm>
            <a:off x="8469415" y="5532665"/>
            <a:ext cx="1442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</a:rPr>
              <a:t>Получить оплату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D17C30A7-AD04-DDEC-3B24-2991749E8609}"/>
              </a:ext>
            </a:extLst>
          </p:cNvPr>
          <p:cNvSpPr/>
          <p:nvPr/>
        </p:nvSpPr>
        <p:spPr>
          <a:xfrm>
            <a:off x="1474438" y="3273527"/>
            <a:ext cx="200716" cy="200716"/>
          </a:xfrm>
          <a:prstGeom prst="ellipse">
            <a:avLst/>
          </a:prstGeom>
          <a:solidFill>
            <a:srgbClr val="E646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050" dirty="0">
                <a:latin typeface="Circe ExtraBold" panose="020B0802020203020203" pitchFamily="34" charset="-52"/>
              </a:rPr>
              <a:t>1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7EB016E1-61D4-28FD-DFB9-3D8FFD02A816}"/>
              </a:ext>
            </a:extLst>
          </p:cNvPr>
          <p:cNvSpPr/>
          <p:nvPr/>
        </p:nvSpPr>
        <p:spPr>
          <a:xfrm>
            <a:off x="4884388" y="3273527"/>
            <a:ext cx="200716" cy="200716"/>
          </a:xfrm>
          <a:prstGeom prst="ellipse">
            <a:avLst/>
          </a:prstGeom>
          <a:solidFill>
            <a:srgbClr val="E646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050" dirty="0">
                <a:latin typeface="Circe ExtraBold" panose="020B0802020203020203" pitchFamily="34" charset="-52"/>
              </a:rPr>
              <a:t>2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FF134333-CB90-69A3-26AD-2185AF925CF7}"/>
              </a:ext>
            </a:extLst>
          </p:cNvPr>
          <p:cNvSpPr/>
          <p:nvPr/>
        </p:nvSpPr>
        <p:spPr>
          <a:xfrm>
            <a:off x="8281638" y="3273527"/>
            <a:ext cx="200716" cy="200716"/>
          </a:xfrm>
          <a:prstGeom prst="ellipse">
            <a:avLst/>
          </a:prstGeom>
          <a:solidFill>
            <a:srgbClr val="E646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050" dirty="0">
                <a:latin typeface="Circe ExtraBold" panose="020B0802020203020203" pitchFamily="34" charset="-52"/>
              </a:rPr>
              <a:t>3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1DA5575E-D83F-A9B6-2F57-CD2ECC692227}"/>
              </a:ext>
            </a:extLst>
          </p:cNvPr>
          <p:cNvSpPr/>
          <p:nvPr/>
        </p:nvSpPr>
        <p:spPr>
          <a:xfrm>
            <a:off x="1474438" y="4376716"/>
            <a:ext cx="200716" cy="200716"/>
          </a:xfrm>
          <a:prstGeom prst="ellipse">
            <a:avLst/>
          </a:prstGeom>
          <a:solidFill>
            <a:srgbClr val="E646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050" dirty="0">
                <a:latin typeface="Circe ExtraBold" panose="020B0802020203020203" pitchFamily="34" charset="-52"/>
              </a:rPr>
              <a:t>4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80893FB-DB73-B023-D9E1-B8BC0A0939C5}"/>
              </a:ext>
            </a:extLst>
          </p:cNvPr>
          <p:cNvSpPr/>
          <p:nvPr/>
        </p:nvSpPr>
        <p:spPr>
          <a:xfrm>
            <a:off x="4884388" y="4376716"/>
            <a:ext cx="200716" cy="200716"/>
          </a:xfrm>
          <a:prstGeom prst="ellipse">
            <a:avLst/>
          </a:prstGeom>
          <a:solidFill>
            <a:srgbClr val="E646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050" dirty="0">
                <a:latin typeface="Circe ExtraBold" panose="020B0802020203020203" pitchFamily="34" charset="-52"/>
              </a:rPr>
              <a:t>5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4E05CD52-FEC4-A356-FD49-58AC35982D13}"/>
              </a:ext>
            </a:extLst>
          </p:cNvPr>
          <p:cNvSpPr/>
          <p:nvPr/>
        </p:nvSpPr>
        <p:spPr>
          <a:xfrm>
            <a:off x="8281638" y="4376716"/>
            <a:ext cx="200716" cy="200716"/>
          </a:xfrm>
          <a:prstGeom prst="ellipse">
            <a:avLst/>
          </a:prstGeom>
          <a:solidFill>
            <a:srgbClr val="E646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050" dirty="0">
                <a:latin typeface="Circe ExtraBold" panose="020B0802020203020203" pitchFamily="34" charset="-52"/>
              </a:rPr>
              <a:t>6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2BFC9106-99B0-142D-9A67-13D8B4D4BAAC}"/>
              </a:ext>
            </a:extLst>
          </p:cNvPr>
          <p:cNvSpPr/>
          <p:nvPr/>
        </p:nvSpPr>
        <p:spPr>
          <a:xfrm>
            <a:off x="1474438" y="5559527"/>
            <a:ext cx="200716" cy="200716"/>
          </a:xfrm>
          <a:prstGeom prst="ellipse">
            <a:avLst/>
          </a:prstGeom>
          <a:solidFill>
            <a:srgbClr val="E646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050" dirty="0">
                <a:latin typeface="Circe ExtraBold" panose="020B0802020203020203" pitchFamily="34" charset="-52"/>
              </a:rPr>
              <a:t>7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1B7BAA80-1C01-70F8-6080-45C186F91663}"/>
              </a:ext>
            </a:extLst>
          </p:cNvPr>
          <p:cNvSpPr/>
          <p:nvPr/>
        </p:nvSpPr>
        <p:spPr>
          <a:xfrm>
            <a:off x="4884388" y="5559527"/>
            <a:ext cx="200716" cy="200716"/>
          </a:xfrm>
          <a:prstGeom prst="ellipse">
            <a:avLst/>
          </a:prstGeom>
          <a:solidFill>
            <a:srgbClr val="E646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050" dirty="0">
                <a:latin typeface="Circe ExtraBold" panose="020B0802020203020203" pitchFamily="34" charset="-52"/>
              </a:rPr>
              <a:t>8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FD29C775-4F54-2148-EEE2-DE149B212A75}"/>
              </a:ext>
            </a:extLst>
          </p:cNvPr>
          <p:cNvSpPr/>
          <p:nvPr/>
        </p:nvSpPr>
        <p:spPr>
          <a:xfrm>
            <a:off x="8281638" y="5559527"/>
            <a:ext cx="200716" cy="200716"/>
          </a:xfrm>
          <a:prstGeom prst="ellipse">
            <a:avLst/>
          </a:prstGeom>
          <a:solidFill>
            <a:srgbClr val="E646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050" dirty="0">
                <a:latin typeface="Circe ExtraBold" panose="020B0802020203020203" pitchFamily="34" charset="-52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516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9DB420-3541-27DD-2C4F-3655DAD0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21496">
            <a:off x="8999158" y="362471"/>
            <a:ext cx="3286125" cy="3543300"/>
          </a:xfrm>
          <a:prstGeom prst="rect">
            <a:avLst/>
          </a:prstGeom>
        </p:spPr>
      </p:pic>
      <p:sp>
        <p:nvSpPr>
          <p:cNvPr id="11" name="Прямоугольник: один скругленный угол 10">
            <a:extLst>
              <a:ext uri="{FF2B5EF4-FFF2-40B4-BE49-F238E27FC236}">
                <a16:creationId xmlns:a16="http://schemas.microsoft.com/office/drawing/2014/main" id="{17C9A7C9-B2FE-0575-D116-EC798E7B1D12}"/>
              </a:ext>
            </a:extLst>
          </p:cNvPr>
          <p:cNvSpPr/>
          <p:nvPr/>
        </p:nvSpPr>
        <p:spPr>
          <a:xfrm rot="10800000" flipH="1">
            <a:off x="1452562" y="2335955"/>
            <a:ext cx="5778818" cy="3539059"/>
          </a:xfrm>
          <a:prstGeom prst="round1Rect">
            <a:avLst>
              <a:gd name="adj" fmla="val 50000"/>
            </a:avLst>
          </a:prstGeom>
          <a:noFill/>
          <a:ln w="19050">
            <a:solidFill>
              <a:srgbClr val="E64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E0BEA-5060-0D1C-61F3-1F1ED719D33E}"/>
              </a:ext>
            </a:extLst>
          </p:cNvPr>
          <p:cNvSpPr txBox="1"/>
          <p:nvPr/>
        </p:nvSpPr>
        <p:spPr>
          <a:xfrm>
            <a:off x="1127760" y="473913"/>
            <a:ext cx="13877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dirty="0">
                <a:solidFill>
                  <a:srgbClr val="E6462C"/>
                </a:solidFill>
                <a:latin typeface="Circe ExtraBold" panose="020B0802020203020203" pitchFamily="34" charset="-52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CEDAA-D1ED-0B27-D158-4848F83224C7}"/>
              </a:ext>
            </a:extLst>
          </p:cNvPr>
          <p:cNvSpPr txBox="1"/>
          <p:nvPr/>
        </p:nvSpPr>
        <p:spPr>
          <a:xfrm>
            <a:off x="2025650" y="2868925"/>
            <a:ext cx="3506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irce ExtraBold" panose="020B0802020203020203" pitchFamily="34" charset="-52"/>
              </a:rPr>
              <a:t>Ответьте на вопросы: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E4D8AC-D0F8-6111-8763-337AC2F632DD}"/>
              </a:ext>
            </a:extLst>
          </p:cNvPr>
          <p:cNvSpPr txBox="1"/>
          <p:nvPr/>
        </p:nvSpPr>
        <p:spPr>
          <a:xfrm>
            <a:off x="2025650" y="3417565"/>
            <a:ext cx="4375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E6462C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irce" panose="020B0502020203020203" pitchFamily="34" charset="-52"/>
              </a:rPr>
              <a:t>В моей продукции нуждаются?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F6D33-5784-3A37-2EAD-D69AFCF12620}"/>
              </a:ext>
            </a:extLst>
          </p:cNvPr>
          <p:cNvSpPr txBox="1"/>
          <p:nvPr/>
        </p:nvSpPr>
        <p:spPr>
          <a:xfrm>
            <a:off x="2025650" y="3954868"/>
            <a:ext cx="4885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E6462C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irce" panose="020B0502020203020203" pitchFamily="34" charset="-52"/>
              </a:rPr>
              <a:t>Что ждет от товара потребитель?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12567B-56D6-56E2-F91C-D365DF95C64B}"/>
              </a:ext>
            </a:extLst>
          </p:cNvPr>
          <p:cNvSpPr txBox="1"/>
          <p:nvPr/>
        </p:nvSpPr>
        <p:spPr>
          <a:xfrm>
            <a:off x="2025650" y="4492171"/>
            <a:ext cx="4375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E6462C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irce" panose="020B0502020203020203" pitchFamily="34" charset="-52"/>
              </a:rPr>
              <a:t>Товар соответствует базовым характеристикам?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318EC-CBC8-326A-FC31-EEC1B0912147}"/>
              </a:ext>
            </a:extLst>
          </p:cNvPr>
          <p:cNvSpPr txBox="1"/>
          <p:nvPr/>
        </p:nvSpPr>
        <p:spPr>
          <a:xfrm>
            <a:off x="7931150" y="2868925"/>
            <a:ext cx="34226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Определите цену товара  для клиента, себестоимость продукта и желаемую прибыль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36ED7B-4A84-8701-544C-B648BC984B83}"/>
              </a:ext>
            </a:extLst>
          </p:cNvPr>
          <p:cNvSpPr txBox="1"/>
          <p:nvPr/>
        </p:nvSpPr>
        <p:spPr>
          <a:xfrm>
            <a:off x="7931150" y="4423405"/>
            <a:ext cx="32092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Обязательно учитывайте конкретный рынок сбыта и цены конкурентов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FB18F2B-B3E7-B183-CB98-51340E1DD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206" y="2335955"/>
            <a:ext cx="738093" cy="353906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2572CA7-9CED-DE21-7A25-0A16EED8E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59055" y="1192617"/>
            <a:ext cx="2530622" cy="14773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99F371F-7D04-6C57-DB00-B630ED41C4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3978" y="473913"/>
            <a:ext cx="1703119" cy="161400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A4F62A-5AA0-19B1-D41D-1D087F1E9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02315" y="490892"/>
            <a:ext cx="161925" cy="1905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E697390-755A-D1F5-8ECF-E75E6A54D8DE}"/>
              </a:ext>
            </a:extLst>
          </p:cNvPr>
          <p:cNvSpPr txBox="1"/>
          <p:nvPr/>
        </p:nvSpPr>
        <p:spPr>
          <a:xfrm>
            <a:off x="2025650" y="801975"/>
            <a:ext cx="34155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Circe ExtraBold" panose="020B0802020203020203" pitchFamily="34" charset="-52"/>
              </a:rPr>
              <a:t>ШАГ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71490E-A11C-3984-24AE-97BF40E077F2}"/>
              </a:ext>
            </a:extLst>
          </p:cNvPr>
          <p:cNvSpPr txBox="1"/>
          <p:nvPr/>
        </p:nvSpPr>
        <p:spPr>
          <a:xfrm>
            <a:off x="2056606" y="1425348"/>
            <a:ext cx="4718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irce ExtraBold" panose="020B0802020203020203" pitchFamily="34" charset="-52"/>
              </a:rPr>
              <a:t>Проанализируйте товар</a:t>
            </a:r>
          </a:p>
        </p:txBody>
      </p:sp>
    </p:spTree>
    <p:extLst>
      <p:ext uri="{BB962C8B-B14F-4D97-AF65-F5344CB8AC3E}">
        <p14:creationId xmlns:p14="http://schemas.microsoft.com/office/powerpoint/2010/main" val="177020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6BFD068-CA8C-EBA7-2B78-A77D6EF41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7156" y="1476374"/>
            <a:ext cx="5877328" cy="56769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B5DD02B-AEBE-794F-6950-272E61B01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7734" y="3618879"/>
            <a:ext cx="1519327" cy="2034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5741DA-7C4D-6874-9AB9-3A1F9A53F54D}"/>
              </a:ext>
            </a:extLst>
          </p:cNvPr>
          <p:cNvSpPr txBox="1"/>
          <p:nvPr/>
        </p:nvSpPr>
        <p:spPr>
          <a:xfrm>
            <a:off x="2025650" y="801975"/>
            <a:ext cx="34155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Circe ExtraBold" panose="020B0802020203020203" pitchFamily="34" charset="-52"/>
              </a:rPr>
              <a:t>ШАГ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2CBFA-5F78-3752-B4A7-8DE9B30E51E7}"/>
              </a:ext>
            </a:extLst>
          </p:cNvPr>
          <p:cNvSpPr txBox="1"/>
          <p:nvPr/>
        </p:nvSpPr>
        <p:spPr>
          <a:xfrm>
            <a:off x="1099185" y="473913"/>
            <a:ext cx="13877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dirty="0">
                <a:solidFill>
                  <a:srgbClr val="E6462C"/>
                </a:solidFill>
                <a:latin typeface="Circe ExtraBold" panose="020B0802020203020203" pitchFamily="34" charset="-52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A0803-9467-5C61-85E6-CA2305818AE3}"/>
              </a:ext>
            </a:extLst>
          </p:cNvPr>
          <p:cNvSpPr txBox="1"/>
          <p:nvPr/>
        </p:nvSpPr>
        <p:spPr>
          <a:xfrm>
            <a:off x="2056606" y="1425348"/>
            <a:ext cx="4718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irce ExtraBold" panose="020B0802020203020203" pitchFamily="34" charset="-52"/>
              </a:rPr>
              <a:t>Выберите рынок сбыта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259BF-3EF6-6A6A-195F-D05FAD759834}"/>
              </a:ext>
            </a:extLst>
          </p:cNvPr>
          <p:cNvSpPr txBox="1"/>
          <p:nvPr/>
        </p:nvSpPr>
        <p:spPr>
          <a:xfrm>
            <a:off x="2056607" y="2325806"/>
            <a:ext cx="64873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Узнайте, есть ли в другой стране спрос на ваш продукт, на каких условиях работают конкуренты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EFC28-BEAE-6DAF-6C52-792FDB542EEF}"/>
              </a:ext>
            </a:extLst>
          </p:cNvPr>
          <p:cNvSpPr txBox="1"/>
          <p:nvPr/>
        </p:nvSpPr>
        <p:spPr>
          <a:xfrm>
            <a:off x="2056606" y="3481804"/>
            <a:ext cx="43060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Определите, как хотите продавать:</a:t>
            </a:r>
          </a:p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онлайн или очно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73FC6-3041-A35D-24AF-4136BCF76934}"/>
              </a:ext>
            </a:extLst>
          </p:cNvPr>
          <p:cNvSpPr txBox="1"/>
          <p:nvPr/>
        </p:nvSpPr>
        <p:spPr>
          <a:xfrm>
            <a:off x="2056607" y="4730889"/>
            <a:ext cx="49633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Узнайте издержки «входа на рынок»: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68979B-0AF3-3FBE-2ACE-A94842EC2256}"/>
              </a:ext>
            </a:extLst>
          </p:cNvPr>
          <p:cNvSpPr txBox="1"/>
          <p:nvPr/>
        </p:nvSpPr>
        <p:spPr>
          <a:xfrm>
            <a:off x="2056607" y="5216830"/>
            <a:ext cx="325834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>
              <a:buClr>
                <a:srgbClr val="E6462C"/>
              </a:buClr>
              <a:buFont typeface="Arial" panose="020B0604020202020204" pitchFamily="34" charset="0"/>
              <a:buChar char="•"/>
              <a:defRPr sz="2000">
                <a:latin typeface="Circe" panose="020B0502020203020203" pitchFamily="34" charset="-52"/>
              </a:defRPr>
            </a:lvl1pPr>
          </a:lstStyle>
          <a:p>
            <a:pPr>
              <a:lnSpc>
                <a:spcPts val="2700"/>
              </a:lnSpc>
            </a:pPr>
            <a:r>
              <a:rPr lang="ru-RU" dirty="0"/>
              <a:t>Пошлины</a:t>
            </a:r>
          </a:p>
          <a:p>
            <a:pPr>
              <a:lnSpc>
                <a:spcPts val="2700"/>
              </a:lnSpc>
            </a:pPr>
            <a:r>
              <a:rPr lang="ru-RU" dirty="0"/>
              <a:t>Таможенные сборы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6DBA34-CB5C-CC10-A439-BA8EBDF89B9E}"/>
              </a:ext>
            </a:extLst>
          </p:cNvPr>
          <p:cNvSpPr txBox="1"/>
          <p:nvPr/>
        </p:nvSpPr>
        <p:spPr>
          <a:xfrm>
            <a:off x="5470923" y="5216830"/>
            <a:ext cx="36488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>
              <a:buClr>
                <a:srgbClr val="E6462C"/>
              </a:buClr>
              <a:buFont typeface="Arial" panose="020B0604020202020204" pitchFamily="34" charset="0"/>
              <a:buChar char="•"/>
              <a:defRPr sz="2000">
                <a:latin typeface="Circe" panose="020B0502020203020203" pitchFamily="34" charset="-52"/>
              </a:defRPr>
            </a:lvl1pPr>
          </a:lstStyle>
          <a:p>
            <a:pPr>
              <a:lnSpc>
                <a:spcPts val="2700"/>
              </a:lnSpc>
            </a:pPr>
            <a:r>
              <a:rPr lang="ru-RU" dirty="0"/>
              <a:t>Санитарные меры</a:t>
            </a:r>
          </a:p>
          <a:p>
            <a:pPr>
              <a:lnSpc>
                <a:spcPts val="2700"/>
              </a:lnSpc>
            </a:pPr>
            <a:r>
              <a:rPr lang="ru-RU" dirty="0"/>
              <a:t>Сертификация и др.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4A1266-BAD9-2F98-20FA-893F1FE40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42137" y="711719"/>
            <a:ext cx="2938463" cy="12476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84AF0D-9A2B-5450-D22C-9D594410BB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59149" y="1901986"/>
            <a:ext cx="656432" cy="8679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650C37-A136-FB2C-E9B7-E95133FA6D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5357" y="3373461"/>
            <a:ext cx="1003892" cy="122962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8D7B85-B7F9-9E34-FEF0-B9C39F7DF6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19791" y="4636129"/>
            <a:ext cx="2556927" cy="12476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ECF1C4F-EB69-F1D2-5708-D2D2E0F02C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7003700">
            <a:off x="9150244" y="3021892"/>
            <a:ext cx="161925" cy="1905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C82A835-DFD8-2458-69AB-BC94E99A54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5206" y="2335955"/>
            <a:ext cx="738093" cy="35390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54BB8B4-9429-26DE-FEB9-A7FA303988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82285" y="2325948"/>
            <a:ext cx="603666" cy="603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9BF3419-58DC-2596-E2F3-93A351F54EF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82286" y="3501819"/>
            <a:ext cx="603666" cy="60366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1BC122-F8D3-5C4B-C19E-5FE7E3DBE2C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282285" y="4677330"/>
            <a:ext cx="603667" cy="6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8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62538D3-6B2F-2387-84E4-350E2A0B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2341" y="4968245"/>
            <a:ext cx="603667" cy="60366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1ADF9F6-2123-D3D2-4A4A-877469036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7086" y="2811785"/>
            <a:ext cx="603666" cy="60366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F2C2677-F145-6CC8-2FE1-020D9A532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58365" y="2813192"/>
            <a:ext cx="603666" cy="60366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F6CA06D-5E91-B5BE-6A8F-BC6BC7B49E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08073" flipH="1">
            <a:off x="9627498" y="-363208"/>
            <a:ext cx="1015791" cy="411482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99A6B7C-DEE9-BC64-C327-3F20639374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521784" flipH="1">
            <a:off x="10119791" y="4199907"/>
            <a:ext cx="1616891" cy="3305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D8D3DA-7EA9-3F02-8423-69815FF77F91}"/>
              </a:ext>
            </a:extLst>
          </p:cNvPr>
          <p:cNvSpPr txBox="1"/>
          <p:nvPr/>
        </p:nvSpPr>
        <p:spPr>
          <a:xfrm>
            <a:off x="2025650" y="801975"/>
            <a:ext cx="34155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Circe ExtraBold" panose="020B0802020203020203" pitchFamily="34" charset="-52"/>
              </a:rPr>
              <a:t>ШАГ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CE234-D13C-C36D-391B-B490F6A72E17}"/>
              </a:ext>
            </a:extLst>
          </p:cNvPr>
          <p:cNvSpPr txBox="1"/>
          <p:nvPr/>
        </p:nvSpPr>
        <p:spPr>
          <a:xfrm>
            <a:off x="1099185" y="473913"/>
            <a:ext cx="13877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dirty="0">
                <a:solidFill>
                  <a:srgbClr val="E6462C"/>
                </a:solidFill>
                <a:latin typeface="Circe ExtraBold" panose="020B0802020203020203" pitchFamily="34" charset="-52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EE6CE-DD0F-4D87-E581-6DD216090388}"/>
              </a:ext>
            </a:extLst>
          </p:cNvPr>
          <p:cNvSpPr txBox="1"/>
          <p:nvPr/>
        </p:nvSpPr>
        <p:spPr>
          <a:xfrm>
            <a:off x="2056606" y="1425348"/>
            <a:ext cx="33845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irce ExtraBold" panose="020B0802020203020203" pitchFamily="34" charset="-52"/>
              </a:rPr>
              <a:t>Выберите схему реализации и иностранных партнеров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F1E0F-FCCA-D9A0-494E-D8014F1668C2}"/>
              </a:ext>
            </a:extLst>
          </p:cNvPr>
          <p:cNvSpPr txBox="1"/>
          <p:nvPr/>
        </p:nvSpPr>
        <p:spPr>
          <a:xfrm>
            <a:off x="2935034" y="2737613"/>
            <a:ext cx="17741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Найдите иностранных</a:t>
            </a:r>
          </a:p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партнеров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2E05F-20EF-F9CA-53CC-0BC6B4319B7F}"/>
              </a:ext>
            </a:extLst>
          </p:cNvPr>
          <p:cNvSpPr txBox="1"/>
          <p:nvPr/>
        </p:nvSpPr>
        <p:spPr>
          <a:xfrm>
            <a:off x="6084570" y="2737613"/>
            <a:ext cx="5695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Решите, как будете работать: напрямую </a:t>
            </a:r>
            <a:br>
              <a:rPr lang="ru-RU" sz="2000" dirty="0">
                <a:latin typeface="Circe" panose="020B0502020203020203" pitchFamily="34" charset="-52"/>
              </a:rPr>
            </a:br>
            <a:r>
              <a:rPr lang="ru-RU" sz="2000" dirty="0">
                <a:latin typeface="Circe" panose="020B0502020203020203" pitchFamily="34" charset="-52"/>
              </a:rPr>
              <a:t>или через посредников. Отталкиваясь от этого, продумайте доставку и хранение товара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FE5D8-1FA3-4FD5-7F8A-FFAC5B1ED406}"/>
              </a:ext>
            </a:extLst>
          </p:cNvPr>
          <p:cNvSpPr txBox="1"/>
          <p:nvPr/>
        </p:nvSpPr>
        <p:spPr>
          <a:xfrm>
            <a:off x="6084570" y="4945895"/>
            <a:ext cx="44299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При необходимости измените упаковку и переведите информацию на этикетках на язык страны ввоза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DDA71F-7A97-070A-23AA-310B052E4B26}"/>
              </a:ext>
            </a:extLst>
          </p:cNvPr>
          <p:cNvSpPr txBox="1"/>
          <p:nvPr/>
        </p:nvSpPr>
        <p:spPr>
          <a:xfrm>
            <a:off x="2025650" y="4561175"/>
            <a:ext cx="34155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Circe ExtraBold" panose="020B0802020203020203" pitchFamily="34" charset="-52"/>
              </a:rPr>
              <a:t>ШАГ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E399C1-1B23-2538-ED23-7836AE8F9002}"/>
              </a:ext>
            </a:extLst>
          </p:cNvPr>
          <p:cNvSpPr txBox="1"/>
          <p:nvPr/>
        </p:nvSpPr>
        <p:spPr>
          <a:xfrm>
            <a:off x="1099185" y="4233113"/>
            <a:ext cx="13877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dirty="0">
                <a:solidFill>
                  <a:srgbClr val="E6462C"/>
                </a:solidFill>
                <a:latin typeface="Circe ExtraBold" panose="020B0802020203020203" pitchFamily="34" charset="-52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B2B0BA-577B-E009-0A7B-75A663645F83}"/>
              </a:ext>
            </a:extLst>
          </p:cNvPr>
          <p:cNvSpPr txBox="1"/>
          <p:nvPr/>
        </p:nvSpPr>
        <p:spPr>
          <a:xfrm>
            <a:off x="2056606" y="5184548"/>
            <a:ext cx="31652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irce ExtraBold" panose="020B0802020203020203" pitchFamily="34" charset="-52"/>
              </a:rPr>
              <a:t>Адаптируйте товар </a:t>
            </a:r>
            <a:br>
              <a:rPr lang="ru-RU" sz="2000" dirty="0">
                <a:latin typeface="Circe ExtraBold" panose="020B0802020203020203" pitchFamily="34" charset="-52"/>
              </a:rPr>
            </a:br>
            <a:r>
              <a:rPr lang="ru-RU" sz="2000" dirty="0">
                <a:latin typeface="Circe ExtraBold" panose="020B0802020203020203" pitchFamily="34" charset="-52"/>
              </a:rPr>
              <a:t>к запросам иностранного потребителя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DAC1CD6-105D-FFD8-471D-4C29CF42D8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63640" y="444504"/>
            <a:ext cx="2133600" cy="16968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11BA580-6D16-8173-8F7A-5AC91404C6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47973" y="4116108"/>
            <a:ext cx="1073468" cy="121450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3635D4A-3854-C8F5-F95E-8C19D18995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7624719">
            <a:off x="10486799" y="1314765"/>
            <a:ext cx="1619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9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61A9BB8-D0F8-624C-60D6-A9D305C69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681719" flipH="1">
            <a:off x="10296405" y="1274151"/>
            <a:ext cx="1520089" cy="1214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C5568A-BA8A-47B0-08CC-1E00D84B8D81}"/>
              </a:ext>
            </a:extLst>
          </p:cNvPr>
          <p:cNvSpPr txBox="1"/>
          <p:nvPr/>
        </p:nvSpPr>
        <p:spPr>
          <a:xfrm>
            <a:off x="2025650" y="801975"/>
            <a:ext cx="34155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Circe ExtraBold" panose="020B0802020203020203" pitchFamily="34" charset="-52"/>
              </a:rPr>
              <a:t>ШАГ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345BA-5821-2EE3-85F8-7CA343F3F277}"/>
              </a:ext>
            </a:extLst>
          </p:cNvPr>
          <p:cNvSpPr txBox="1"/>
          <p:nvPr/>
        </p:nvSpPr>
        <p:spPr>
          <a:xfrm>
            <a:off x="1099185" y="473913"/>
            <a:ext cx="13877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dirty="0">
                <a:solidFill>
                  <a:srgbClr val="E6462C"/>
                </a:solidFill>
                <a:latin typeface="Circe ExtraBold" panose="020B0802020203020203" pitchFamily="34" charset="-52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B6FD0-92F5-CFDE-C775-A07B5EB51D1C}"/>
              </a:ext>
            </a:extLst>
          </p:cNvPr>
          <p:cNvSpPr txBox="1"/>
          <p:nvPr/>
        </p:nvSpPr>
        <p:spPr>
          <a:xfrm>
            <a:off x="2056606" y="1425348"/>
            <a:ext cx="51252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irce ExtraBold" panose="020B0802020203020203" pitchFamily="34" charset="-52"/>
              </a:rPr>
              <a:t>Заранее позаботьтесь о получении </a:t>
            </a:r>
            <a:r>
              <a:rPr lang="ru-RU" sz="2000" dirty="0">
                <a:solidFill>
                  <a:srgbClr val="FF0000"/>
                </a:solidFill>
                <a:latin typeface="Circe ExtraBold" panose="020B0802020203020203" pitchFamily="34" charset="-52"/>
              </a:rPr>
              <a:t>разрешительных документов</a:t>
            </a:r>
            <a:r>
              <a:rPr lang="ru-RU" sz="2000" dirty="0">
                <a:latin typeface="Circe ExtraBold" panose="020B0802020203020203" pitchFamily="34" charset="-52"/>
              </a:rPr>
              <a:t> для импорта в стране назначения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C4A3C-5570-ABFA-3C85-F96A96B8B6EE}"/>
              </a:ext>
            </a:extLst>
          </p:cNvPr>
          <p:cNvSpPr txBox="1"/>
          <p:nvPr/>
        </p:nvSpPr>
        <p:spPr>
          <a:xfrm>
            <a:off x="2025650" y="2983200"/>
            <a:ext cx="34155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Circe ExtraBold" panose="020B0802020203020203" pitchFamily="34" charset="-52"/>
              </a:rPr>
              <a:t>ШАГ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00672-EBF2-0DEB-73EA-74925659D6C9}"/>
              </a:ext>
            </a:extLst>
          </p:cNvPr>
          <p:cNvSpPr txBox="1"/>
          <p:nvPr/>
        </p:nvSpPr>
        <p:spPr>
          <a:xfrm>
            <a:off x="1099185" y="2655138"/>
            <a:ext cx="13877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dirty="0">
                <a:solidFill>
                  <a:srgbClr val="E6462C"/>
                </a:solidFill>
                <a:latin typeface="Circe ExtraBold" panose="020B0802020203020203" pitchFamily="34" charset="-52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647FC-4A4C-29E2-A479-0B0F1EA7874A}"/>
              </a:ext>
            </a:extLst>
          </p:cNvPr>
          <p:cNvSpPr txBox="1"/>
          <p:nvPr/>
        </p:nvSpPr>
        <p:spPr>
          <a:xfrm>
            <a:off x="2056606" y="3606573"/>
            <a:ext cx="6576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irce ExtraBold" panose="020B0802020203020203" pitchFamily="34" charset="-52"/>
              </a:rPr>
              <a:t>Заключите международный</a:t>
            </a:r>
          </a:p>
          <a:p>
            <a:r>
              <a:rPr lang="ru-RU" sz="2000" dirty="0">
                <a:latin typeface="Circe ExtraBold" panose="020B0802020203020203" pitchFamily="34" charset="-52"/>
              </a:rPr>
              <a:t>контракт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1E3DB-DD29-EA5C-FE48-C715BE7E1F2A}"/>
              </a:ext>
            </a:extLst>
          </p:cNvPr>
          <p:cNvSpPr txBox="1"/>
          <p:nvPr/>
        </p:nvSpPr>
        <p:spPr>
          <a:xfrm>
            <a:off x="2056607" y="4545515"/>
            <a:ext cx="27249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Уделите внимание: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0496BB-5743-1234-E318-AFD585CEBAF6}"/>
              </a:ext>
            </a:extLst>
          </p:cNvPr>
          <p:cNvSpPr txBox="1"/>
          <p:nvPr/>
        </p:nvSpPr>
        <p:spPr>
          <a:xfrm>
            <a:off x="2056607" y="5174165"/>
            <a:ext cx="3144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E6462C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irce" panose="020B0502020203020203" pitchFamily="34" charset="-52"/>
              </a:rPr>
              <a:t>Юридически значимым аспектам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9E140-DA3B-0FE2-D22C-84983687FB72}"/>
              </a:ext>
            </a:extLst>
          </p:cNvPr>
          <p:cNvSpPr txBox="1"/>
          <p:nvPr/>
        </p:nvSpPr>
        <p:spPr>
          <a:xfrm>
            <a:off x="5476082" y="5174165"/>
            <a:ext cx="56110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E6462C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irce" panose="020B0502020203020203" pitchFamily="34" charset="-52"/>
              </a:rPr>
              <a:t>Условиям трактовки положений контракта (правила поставки Инкотермс)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633B53-F620-0188-2233-269504092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3647" y="2490931"/>
            <a:ext cx="2088354" cy="22312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FE706E-98F7-3539-6C8B-FFEA191A0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16578" y="928407"/>
            <a:ext cx="2699544" cy="26577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D136B4C-7584-6057-7C8A-C74747AB22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136903">
            <a:off x="8429116" y="2887126"/>
            <a:ext cx="955977" cy="146003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EED9832-EDCD-BB8B-3785-E213ED157C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87100" y="801975"/>
            <a:ext cx="2000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3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0F4F931-36FC-62F9-7320-F6F22BE7F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8368" y="2728444"/>
            <a:ext cx="603667" cy="6036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5123FE0-5EE4-E788-F0C4-B5F7CA1E7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29908">
            <a:off x="6924675" y="5487875"/>
            <a:ext cx="6629400" cy="15430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0552576-6E80-CE1C-5847-30B2EA7541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9710" y="-299478"/>
            <a:ext cx="4943475" cy="3067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B69856-5210-8B15-B509-4D248F12226D}"/>
              </a:ext>
            </a:extLst>
          </p:cNvPr>
          <p:cNvSpPr txBox="1"/>
          <p:nvPr/>
        </p:nvSpPr>
        <p:spPr>
          <a:xfrm>
            <a:off x="2025650" y="801975"/>
            <a:ext cx="34155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Circe ExtraBold" panose="020B0802020203020203" pitchFamily="34" charset="-52"/>
              </a:rPr>
              <a:t>ШАГ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42965-1585-DD3D-D7EC-E17A13A13D46}"/>
              </a:ext>
            </a:extLst>
          </p:cNvPr>
          <p:cNvSpPr txBox="1"/>
          <p:nvPr/>
        </p:nvSpPr>
        <p:spPr>
          <a:xfrm>
            <a:off x="1099185" y="473913"/>
            <a:ext cx="13877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dirty="0">
                <a:solidFill>
                  <a:srgbClr val="E6462C"/>
                </a:solidFill>
                <a:latin typeface="Circe ExtraBold" panose="020B0802020203020203" pitchFamily="34" charset="-52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16E24-31F3-9A73-4C93-C38B8886BEAF}"/>
              </a:ext>
            </a:extLst>
          </p:cNvPr>
          <p:cNvSpPr txBox="1"/>
          <p:nvPr/>
        </p:nvSpPr>
        <p:spPr>
          <a:xfrm>
            <a:off x="2056606" y="1425348"/>
            <a:ext cx="5125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irce ExtraBold" panose="020B0802020203020203" pitchFamily="34" charset="-52"/>
              </a:rPr>
              <a:t>Поставьте товар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81AE3-1538-13F9-FEFB-13446CC606AF}"/>
              </a:ext>
            </a:extLst>
          </p:cNvPr>
          <p:cNvSpPr txBox="1"/>
          <p:nvPr/>
        </p:nvSpPr>
        <p:spPr>
          <a:xfrm>
            <a:off x="2056607" y="2699529"/>
            <a:ext cx="63634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Оформите товар через таможню</a:t>
            </a:r>
          </a:p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и организуйте его перевозку в заданное место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10F24-21F8-2519-B7E2-894B8E6C9DC3}"/>
              </a:ext>
            </a:extLst>
          </p:cNvPr>
          <p:cNvSpPr txBox="1"/>
          <p:nvPr/>
        </p:nvSpPr>
        <p:spPr>
          <a:xfrm>
            <a:off x="2056607" y="3848154"/>
            <a:ext cx="80494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Для прохождения таможни понадобятся разрешительные документы</a:t>
            </a:r>
          </a:p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в соответствии с законодательством иностранного государства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80057-E1F1-7588-C0F5-F77A6E2C694A}"/>
              </a:ext>
            </a:extLst>
          </p:cNvPr>
          <p:cNvSpPr txBox="1"/>
          <p:nvPr/>
        </p:nvSpPr>
        <p:spPr>
          <a:xfrm>
            <a:off x="2056607" y="4996779"/>
            <a:ext cx="72112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При поставки в страну ЕАЭС предоставьте в таможенный орган статистическую форму перемещения товаров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20157F-0FA9-53F1-0403-2D3D9EEDF8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7825" y="2143125"/>
            <a:ext cx="2371725" cy="36766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D4AB2D-CD8B-39FA-0905-26F766FB06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88927" y="891449"/>
            <a:ext cx="2019300" cy="13239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EC7170F-1F8C-D665-BD1B-A091199DA3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29575" y="434596"/>
            <a:ext cx="2028825" cy="17716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327B7D9-F90F-F36F-057C-631613F2D1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86954" y="890537"/>
            <a:ext cx="209550" cy="2381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8DEB590-B42E-8AD6-4D6C-5BDF1C3289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5206" y="2699529"/>
            <a:ext cx="738093" cy="35390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C6F5186-B0F3-AAA4-3654-F1AB0A4DF3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38368" y="3840534"/>
            <a:ext cx="603667" cy="60366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4033E75-6463-839A-F957-A904812475C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42096" y="4996779"/>
            <a:ext cx="603667" cy="6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9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0973421-AE75-358D-AEBF-D50B184EF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9293" y="-839427"/>
            <a:ext cx="2517883" cy="5329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C538EB-4CB3-6B0E-681D-97280978A870}"/>
              </a:ext>
            </a:extLst>
          </p:cNvPr>
          <p:cNvSpPr txBox="1"/>
          <p:nvPr/>
        </p:nvSpPr>
        <p:spPr>
          <a:xfrm>
            <a:off x="2025650" y="801975"/>
            <a:ext cx="34155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Circe ExtraBold" panose="020B0802020203020203" pitchFamily="34" charset="-52"/>
              </a:rPr>
              <a:t>ШАГ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1F925-E228-7B4F-461A-C08BBFA21D17}"/>
              </a:ext>
            </a:extLst>
          </p:cNvPr>
          <p:cNvSpPr txBox="1"/>
          <p:nvPr/>
        </p:nvSpPr>
        <p:spPr>
          <a:xfrm>
            <a:off x="956310" y="473913"/>
            <a:ext cx="13877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dirty="0">
                <a:solidFill>
                  <a:srgbClr val="E6462C"/>
                </a:solidFill>
                <a:latin typeface="Circe ExtraBold" panose="020B0802020203020203" pitchFamily="34" charset="-52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3F3C87-8F12-FC7C-7322-FDF8D1C139D5}"/>
              </a:ext>
            </a:extLst>
          </p:cNvPr>
          <p:cNvSpPr txBox="1"/>
          <p:nvPr/>
        </p:nvSpPr>
        <p:spPr>
          <a:xfrm>
            <a:off x="2056606" y="1425348"/>
            <a:ext cx="5125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irce ExtraBold" panose="020B0802020203020203" pitchFamily="34" charset="-52"/>
              </a:rPr>
              <a:t>Получите финансирование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DE9AD-BB60-5611-4DCF-F2F7E5C42532}"/>
              </a:ext>
            </a:extLst>
          </p:cNvPr>
          <p:cNvSpPr txBox="1"/>
          <p:nvPr/>
        </p:nvSpPr>
        <p:spPr>
          <a:xfrm>
            <a:off x="2056607" y="2391395"/>
            <a:ext cx="72778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При условиях отсрочки платежа вы можете </a:t>
            </a:r>
            <a:br>
              <a:rPr lang="ru-RU" sz="2000" dirty="0">
                <a:latin typeface="Circe" panose="020B0502020203020203" pitchFamily="34" charset="-52"/>
              </a:rPr>
            </a:br>
            <a:r>
              <a:rPr lang="ru-RU" sz="2000" dirty="0">
                <a:latin typeface="Circe" panose="020B0502020203020203" pitchFamily="34" charset="-52"/>
              </a:rPr>
              <a:t>воспользоваться дополнительным финансированием </a:t>
            </a:r>
            <a:br>
              <a:rPr lang="ru-RU" sz="2000" dirty="0">
                <a:latin typeface="Circe" panose="020B0502020203020203" pitchFamily="34" charset="-52"/>
              </a:rPr>
            </a:br>
            <a:r>
              <a:rPr lang="ru-RU" sz="2000" dirty="0">
                <a:latin typeface="Circe" panose="020B0502020203020203" pitchFamily="34" charset="-52"/>
              </a:rPr>
              <a:t>для обеспечения непрерывного производственного процесса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00A124-4701-57C8-F4BD-514A9BB4C345}"/>
              </a:ext>
            </a:extLst>
          </p:cNvPr>
          <p:cNvSpPr txBox="1"/>
          <p:nvPr/>
        </p:nvSpPr>
        <p:spPr>
          <a:xfrm>
            <a:off x="2056607" y="3774486"/>
            <a:ext cx="6401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Получите кредитование в рамках </a:t>
            </a:r>
            <a:r>
              <a:rPr lang="ru-RU" sz="2000" dirty="0" err="1">
                <a:latin typeface="Circe" panose="020B0502020203020203" pitchFamily="34" charset="-52"/>
              </a:rPr>
              <a:t>предэкспортного</a:t>
            </a:r>
            <a:r>
              <a:rPr lang="ru-RU" sz="2000" dirty="0">
                <a:latin typeface="Circe" panose="020B0502020203020203" pitchFamily="34" charset="-52"/>
              </a:rPr>
              <a:t> финансирования в АО «</a:t>
            </a:r>
            <a:r>
              <a:rPr lang="ru-RU" sz="2000" dirty="0" err="1">
                <a:latin typeface="Circe" panose="020B0502020203020203" pitchFamily="34" charset="-52"/>
              </a:rPr>
              <a:t>Росэксимбанк</a:t>
            </a:r>
            <a:r>
              <a:rPr lang="ru-RU" sz="2000" dirty="0">
                <a:latin typeface="Circe" panose="020B0502020203020203" pitchFamily="34" charset="-52"/>
              </a:rPr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355ECB-902D-01DA-33CB-A5B636A26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9293" y="1023570"/>
            <a:ext cx="2476397" cy="52213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CF3035-8A7F-98FF-4728-54E7BF25EC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403" y="4712340"/>
            <a:ext cx="3062288" cy="153456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0EDE3C-C706-CC49-D295-B02EF6446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674430">
            <a:off x="260265" y="5770683"/>
            <a:ext cx="5851180" cy="2895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5DCAC28-A470-DE43-E035-2029926E4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254174">
            <a:off x="2228057" y="5637739"/>
            <a:ext cx="209550" cy="2381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A8EB49-46A6-993D-4D08-91B8A5F32F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38368" y="2404940"/>
            <a:ext cx="603667" cy="6036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6BE0E44-E95D-E8FF-BEA9-C146794245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38368" y="3796672"/>
            <a:ext cx="603667" cy="6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3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DFCA395-8918-DEFF-18D4-88640D332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2097" y="2410608"/>
            <a:ext cx="599938" cy="5999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969D9FD-934C-9FB0-02FD-5E8884034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403516">
            <a:off x="5894308" y="3484195"/>
            <a:ext cx="7248872" cy="18572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298026C-AA7F-A170-EC2D-C5C856FD2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42769">
            <a:off x="7423408" y="-393166"/>
            <a:ext cx="2303999" cy="3637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EE3EEF-25B3-5986-DDC0-8405F8CEEF34}"/>
              </a:ext>
            </a:extLst>
          </p:cNvPr>
          <p:cNvSpPr txBox="1"/>
          <p:nvPr/>
        </p:nvSpPr>
        <p:spPr>
          <a:xfrm>
            <a:off x="2025650" y="801975"/>
            <a:ext cx="34155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Circe ExtraBold" panose="020B0802020203020203" pitchFamily="34" charset="-52"/>
              </a:rPr>
              <a:t>ШАГ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62DE4-045A-8965-567F-B9B0A9BDEFE2}"/>
              </a:ext>
            </a:extLst>
          </p:cNvPr>
          <p:cNvSpPr txBox="1"/>
          <p:nvPr/>
        </p:nvSpPr>
        <p:spPr>
          <a:xfrm>
            <a:off x="1003935" y="473913"/>
            <a:ext cx="13877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dirty="0">
                <a:solidFill>
                  <a:srgbClr val="E6462C"/>
                </a:solidFill>
                <a:latin typeface="Circe ExtraBold" panose="020B0802020203020203" pitchFamily="34" charset="-52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6D37B-1CC3-A60C-F158-E271110CBFD9}"/>
              </a:ext>
            </a:extLst>
          </p:cNvPr>
          <p:cNvSpPr txBox="1"/>
          <p:nvPr/>
        </p:nvSpPr>
        <p:spPr>
          <a:xfrm>
            <a:off x="2056606" y="1425348"/>
            <a:ext cx="5125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irce ExtraBold" panose="020B0802020203020203" pitchFamily="34" charset="-52"/>
              </a:rPr>
              <a:t>Получите оплату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FCAE4-2319-10F2-C806-BC2107208211}"/>
              </a:ext>
            </a:extLst>
          </p:cNvPr>
          <p:cNvSpPr txBox="1"/>
          <p:nvPr/>
        </p:nvSpPr>
        <p:spPr>
          <a:xfrm>
            <a:off x="2056607" y="2391395"/>
            <a:ext cx="62491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В соответствии с Федеральным законом</a:t>
            </a:r>
          </a:p>
          <a:p>
            <a:pPr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«О валютном регулировании и валютном контроле» </a:t>
            </a:r>
            <a:br>
              <a:rPr lang="ru-RU" sz="2000" dirty="0">
                <a:latin typeface="Circe" panose="020B0502020203020203" pitchFamily="34" charset="-52"/>
              </a:rPr>
            </a:br>
            <a:r>
              <a:rPr lang="ru-RU" sz="2000" dirty="0">
                <a:latin typeface="Circe" panose="020B0502020203020203" pitchFamily="34" charset="-52"/>
              </a:rPr>
              <a:t>от 10.12.2003 № 173-ФЗ необходимо соблюдать сроки получения валютной выручки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D3BF2-0F89-0AE1-8707-3A6DBC622C6B}"/>
              </a:ext>
            </a:extLst>
          </p:cNvPr>
          <p:cNvSpPr txBox="1"/>
          <p:nvPr/>
        </p:nvSpPr>
        <p:spPr>
          <a:xfrm>
            <a:off x="2056607" y="4336461"/>
            <a:ext cx="640159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Если покупатель задерживается с оплатой, договоритесь о дополнительном соглашении.</a:t>
            </a:r>
          </a:p>
          <a:p>
            <a:pPr>
              <a:spcBef>
                <a:spcPts val="1200"/>
              </a:spcBef>
              <a:buClr>
                <a:srgbClr val="E6462C"/>
              </a:buClr>
            </a:pPr>
            <a:r>
              <a:rPr lang="ru-RU" sz="2000" dirty="0">
                <a:latin typeface="Circe" panose="020B0502020203020203" pitchFamily="34" charset="-52"/>
              </a:rPr>
              <a:t>Обязательно уведомите об этом банк и таможню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FA503E-BB8C-A531-6726-45640B47EE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15275" y="3053114"/>
            <a:ext cx="3648075" cy="18095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4B781B-4B3B-B44E-1FA7-801EC3EB93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73356" y="1136031"/>
            <a:ext cx="866775" cy="8667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79281D-2231-9B1E-E397-A2BE532192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9689666">
            <a:off x="9031572" y="5086112"/>
            <a:ext cx="1185123" cy="11851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66B258-2167-90B4-D21B-522F0F51FB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04246">
            <a:off x="8607202" y="5683892"/>
            <a:ext cx="682167" cy="6821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5D4271D-3E18-A033-8EE8-2A72ABEEFB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69416" y="473913"/>
            <a:ext cx="1000125" cy="10287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57D0F3B-C245-CCA1-3C65-CECD057F8D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14583" y="538339"/>
            <a:ext cx="209550" cy="2381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119A576-680C-27A6-04DC-5BEF158F23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42096" y="4336461"/>
            <a:ext cx="599939" cy="59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DE86314-D296-BFF5-4863-94C752B36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4848" y="5196769"/>
            <a:ext cx="483533" cy="483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D7B063-0B86-7283-853E-1F88D42BD6AD}"/>
              </a:ext>
            </a:extLst>
          </p:cNvPr>
          <p:cNvSpPr txBox="1"/>
          <p:nvPr/>
        </p:nvSpPr>
        <p:spPr>
          <a:xfrm>
            <a:off x="1327150" y="801975"/>
            <a:ext cx="64198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Circe ExtraBold" panose="020B0802020203020203" pitchFamily="34" charset="-52"/>
              </a:rPr>
              <a:t>Как сделать</a:t>
            </a:r>
          </a:p>
          <a:p>
            <a:r>
              <a:rPr lang="ru-RU" sz="4400" dirty="0">
                <a:latin typeface="Circe ExtraBold" panose="020B0802020203020203" pitchFamily="34" charset="-52"/>
              </a:rPr>
              <a:t>все легче и быстрее?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55C2B-7698-9D80-648D-08ABA36C7647}"/>
              </a:ext>
            </a:extLst>
          </p:cNvPr>
          <p:cNvSpPr txBox="1"/>
          <p:nvPr/>
        </p:nvSpPr>
        <p:spPr>
          <a:xfrm>
            <a:off x="1327150" y="2558585"/>
            <a:ext cx="4883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400" dirty="0">
                <a:latin typeface="Circe" panose="020B0502020203020203" pitchFamily="34" charset="-52"/>
              </a:rPr>
              <a:t>Обратиться в</a:t>
            </a:r>
            <a:r>
              <a:rPr lang="en-US" sz="2400" dirty="0">
                <a:latin typeface="Circe" panose="020B0502020203020203" pitchFamily="34" charset="-52"/>
              </a:rPr>
              <a:t> </a:t>
            </a:r>
            <a:r>
              <a:rPr lang="ru-RU" sz="2400" dirty="0">
                <a:solidFill>
                  <a:srgbClr val="3DA6F9"/>
                </a:solidFill>
                <a:latin typeface="Circe ExtraBold" panose="020B0802020203020203" pitchFamily="34" charset="-52"/>
              </a:rPr>
              <a:t>Центр поддержки экспорта</a:t>
            </a:r>
            <a:r>
              <a:rPr lang="en-US" sz="2400" dirty="0">
                <a:solidFill>
                  <a:srgbClr val="3DA6F9"/>
                </a:solidFill>
                <a:latin typeface="Circe ExtraBold" panose="020B0802020203020203" pitchFamily="34" charset="-52"/>
              </a:rPr>
              <a:t> </a:t>
            </a:r>
            <a:r>
              <a:rPr lang="ru-RU" sz="2400" dirty="0">
                <a:solidFill>
                  <a:srgbClr val="3DA6F9"/>
                </a:solidFill>
                <a:latin typeface="Circe ExtraBold" panose="020B0802020203020203" pitchFamily="34" charset="-52"/>
              </a:rPr>
              <a:t>Фонда «Мой Бизнес»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05FE2-E0B6-3630-3742-CD18BA114D93}"/>
              </a:ext>
            </a:extLst>
          </p:cNvPr>
          <p:cNvSpPr txBox="1"/>
          <p:nvPr/>
        </p:nvSpPr>
        <p:spPr>
          <a:xfrm>
            <a:off x="1327150" y="3699642"/>
            <a:ext cx="5873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6462C"/>
              </a:buClr>
            </a:pPr>
            <a:r>
              <a:rPr lang="ru-RU" sz="2400" dirty="0">
                <a:latin typeface="Circe" panose="020B0502020203020203" pitchFamily="34" charset="-52"/>
              </a:rPr>
              <a:t>Получите сопровождение специалистов</a:t>
            </a:r>
          </a:p>
          <a:p>
            <a:pPr>
              <a:buClr>
                <a:srgbClr val="E6462C"/>
              </a:buClr>
            </a:pPr>
            <a:r>
              <a:rPr lang="ru-RU" sz="2400" dirty="0">
                <a:latin typeface="Circe" panose="020B0502020203020203" pitchFamily="34" charset="-52"/>
              </a:rPr>
              <a:t>на всех этапах выхода на экспорт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49C352-6484-9C92-0739-65C4840BC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4637" y="2558585"/>
            <a:ext cx="3362325" cy="33623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35C04D-1257-3A57-4B73-BBDA46E50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9234" y="5196769"/>
            <a:ext cx="483532" cy="4835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D2B739-5759-676B-4608-6D85D9C419D6}"/>
              </a:ext>
            </a:extLst>
          </p:cNvPr>
          <p:cNvSpPr txBox="1"/>
          <p:nvPr/>
        </p:nvSpPr>
        <p:spPr>
          <a:xfrm>
            <a:off x="1982787" y="5111076"/>
            <a:ext cx="2223453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E6462C"/>
              </a:buClr>
            </a:pPr>
            <a:r>
              <a:rPr lang="ru-RU" dirty="0">
                <a:latin typeface="Circe" panose="020B0502020203020203" pitchFamily="34" charset="-52"/>
              </a:rPr>
              <a:t>+7 (3467) 38-84-00</a:t>
            </a:r>
          </a:p>
          <a:p>
            <a:pPr>
              <a:spcBef>
                <a:spcPts val="600"/>
              </a:spcBef>
              <a:buClr>
                <a:srgbClr val="E6462C"/>
              </a:buClr>
            </a:pPr>
            <a:r>
              <a:rPr lang="ru-RU" sz="1400" dirty="0">
                <a:latin typeface="Circe" panose="020B0502020203020203" pitchFamily="34" charset="-52"/>
              </a:rPr>
              <a:t>доб.124 (121,123)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C62CD7-4969-E94B-8BA8-AA112C0261F8}"/>
              </a:ext>
            </a:extLst>
          </p:cNvPr>
          <p:cNvSpPr txBox="1"/>
          <p:nvPr/>
        </p:nvSpPr>
        <p:spPr>
          <a:xfrm>
            <a:off x="5160327" y="5257270"/>
            <a:ext cx="2581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E6462C"/>
              </a:buClr>
            </a:pPr>
            <a:r>
              <a:rPr lang="en-US" dirty="0">
                <a:latin typeface="Circe" panose="020B0502020203020203" pitchFamily="34" charset="-52"/>
              </a:rPr>
              <a:t>cvl@export-ugra.ru</a:t>
            </a:r>
            <a:endParaRPr lang="ru-RU" sz="1400" dirty="0">
              <a:latin typeface="Circe" panose="020B0502020203020203" pitchFamily="34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31640D5-C8F0-9025-AB97-67291AE766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87025">
            <a:off x="9231312" y="514975"/>
            <a:ext cx="31337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0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335</TotalTime>
  <Words>392</Words>
  <Application>Microsoft Office PowerPoint</Application>
  <PresentationFormat>Широкоэкранный</PresentationFormat>
  <Paragraphs>99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Circe</vt:lpstr>
      <vt:lpstr>Calibri Light</vt:lpstr>
      <vt:lpstr>Circe ExtraBold</vt:lpstr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</dc:creator>
  <cp:lastModifiedBy>Anna Apanasiuk</cp:lastModifiedBy>
  <cp:revision>9</cp:revision>
  <dcterms:created xsi:type="dcterms:W3CDTF">2023-11-07T05:45:04Z</dcterms:created>
  <dcterms:modified xsi:type="dcterms:W3CDTF">2023-11-07T11:45:45Z</dcterms:modified>
</cp:coreProperties>
</file>